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  <p:sldId id="259" r:id="rId5"/>
    <p:sldId id="258" r:id="rId6"/>
    <p:sldId id="262" r:id="rId7"/>
    <p:sldId id="263" r:id="rId8"/>
    <p:sldId id="264" r:id="rId9"/>
    <p:sldId id="266" r:id="rId10"/>
    <p:sldId id="267" r:id="rId11"/>
    <p:sldId id="261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5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65" r:id="rId30"/>
    <p:sldId id="286" r:id="rId31"/>
    <p:sldId id="291" r:id="rId32"/>
    <p:sldId id="287" r:id="rId33"/>
    <p:sldId id="285" r:id="rId34"/>
    <p:sldId id="288" r:id="rId35"/>
    <p:sldId id="289" r:id="rId36"/>
    <p:sldId id="290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10"/>
    <p:restoredTop sz="94665"/>
  </p:normalViewPr>
  <p:slideViewPr>
    <p:cSldViewPr snapToGrid="0" snapToObjects="1">
      <p:cViewPr varScale="1">
        <p:scale>
          <a:sx n="89" d="100"/>
          <a:sy n="89" d="100"/>
        </p:scale>
        <p:origin x="4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72070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34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9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926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684084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5228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6933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69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13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2114951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894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08145C7-F93C-CF48-9E42-BCE64EB95F09}" type="datetimeFigureOut">
              <a:rPr lang="en-US" smtClean="0"/>
              <a:t>8/27/18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E2B4479-0A0A-6543-AE63-46E75CDA181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7502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reativecommons.org/licenses/by-nc-sa/4.0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Software_bug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norvig.com/big.txt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js-16-130.jetstream-cloud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D4CCE-12D0-8C43-9917-59E6E0EEE3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CST-411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B74269-294F-5E46-AB86-5140CCB130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and Review</a:t>
            </a:r>
          </a:p>
        </p:txBody>
      </p:sp>
    </p:spTree>
    <p:extLst>
      <p:ext uri="{BB962C8B-B14F-4D97-AF65-F5344CB8AC3E}">
        <p14:creationId xmlns:p14="http://schemas.microsoft.com/office/powerpoint/2010/main" val="1121659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519518"/>
            <a:ext cx="10287000" cy="5038445"/>
          </a:xfrm>
        </p:spPr>
        <p:txBody>
          <a:bodyPr>
            <a:normAutofit/>
          </a:bodyPr>
          <a:lstStyle/>
          <a:p>
            <a:r>
              <a:rPr lang="en-US" dirty="0"/>
              <a:t>The output will be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distance that the projectile travels before striking the ground (in meters).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We’ll ignore the effects of wind resistance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However,  the acceleration of gravity near the earth’s surface is about 9.8 meters per second per second and can’t be ignored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FF0000"/>
                </a:solidFill>
              </a:rPr>
              <a:t>This highlights important points about scientific computing. </a:t>
            </a:r>
          </a:p>
          <a:p>
            <a:r>
              <a:rPr lang="en-US" dirty="0">
                <a:solidFill>
                  <a:srgbClr val="FF0000"/>
                </a:solidFill>
              </a:rPr>
              <a:t>Computer programs are often approximations of the real-world</a:t>
            </a:r>
          </a:p>
          <a:p>
            <a:r>
              <a:rPr lang="en-US" dirty="0">
                <a:solidFill>
                  <a:srgbClr val="FF0000"/>
                </a:solidFill>
              </a:rPr>
              <a:t>What we’re going to do with the results dictate what we can safely ignore (wind resistance)</a:t>
            </a:r>
          </a:p>
          <a:p>
            <a:r>
              <a:rPr lang="en-US" dirty="0">
                <a:solidFill>
                  <a:srgbClr val="FF0000"/>
                </a:solidFill>
              </a:rPr>
              <a:t>Be careful not to simplify the problem too much or the results won’t be realistic (gravity)</a:t>
            </a:r>
          </a:p>
        </p:txBody>
      </p:sp>
    </p:spTree>
    <p:extLst>
      <p:ext uri="{BB962C8B-B14F-4D97-AF65-F5344CB8AC3E}">
        <p14:creationId xmlns:p14="http://schemas.microsoft.com/office/powerpoint/2010/main" val="3450057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9" y="1371600"/>
            <a:ext cx="10555941" cy="531158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Let’s start by designing an algorithm for this problem. </a:t>
            </a:r>
          </a:p>
          <a:p>
            <a:endParaRPr lang="en-US" dirty="0"/>
          </a:p>
          <a:p>
            <a:r>
              <a:rPr lang="en-US" dirty="0"/>
              <a:t>We’ll consider the flight of the cannonball in two dimensions: </a:t>
            </a:r>
          </a:p>
          <a:p>
            <a:pPr lvl="1"/>
            <a:r>
              <a:rPr lang="en-US" dirty="0"/>
              <a:t>height, so we know when it hits the ground, </a:t>
            </a:r>
          </a:p>
          <a:p>
            <a:pPr lvl="1"/>
            <a:r>
              <a:rPr lang="en-US" dirty="0"/>
              <a:t>and distance, to keep track of how far it goes. </a:t>
            </a:r>
          </a:p>
          <a:p>
            <a:pPr lvl="1"/>
            <a:endParaRPr lang="en-US" dirty="0"/>
          </a:p>
          <a:p>
            <a:r>
              <a:rPr lang="en-US" dirty="0"/>
              <a:t>We can think of the position of the cannonball as a point (x, y) on a 2-dimensional graph</a:t>
            </a:r>
          </a:p>
          <a:p>
            <a:r>
              <a:rPr lang="en-US" dirty="0"/>
              <a:t>The value of y gives the height and the value of x gives the distance from the starting point</a:t>
            </a:r>
          </a:p>
          <a:p>
            <a:endParaRPr lang="en-US" dirty="0"/>
          </a:p>
          <a:p>
            <a:r>
              <a:rPr lang="en-US" dirty="0"/>
              <a:t>We’ll need to update the position of the cannonball to account for it flying through the air</a:t>
            </a:r>
          </a:p>
          <a:p>
            <a:endParaRPr lang="en-US" dirty="0"/>
          </a:p>
          <a:p>
            <a:r>
              <a:rPr lang="en-US" dirty="0"/>
              <a:t>For simplicity, let’s say the cannon ball starts at (0,0) and we want to check its position every tenth of a second. In that interval, it will have moved some distance in height (y) and some distance horizontally (x).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This is our first introduction to complexity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Updating the location on short intervals gives us more precise results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It also adds more computations to our program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This can lead to programs that take so long to execute they are essentially useless (we’ll revisit this later)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4BCDD4-0279-124A-A5FF-3F86116037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541" y="314048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0484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519518"/>
            <a:ext cx="6134473" cy="5038445"/>
          </a:xfrm>
        </p:spPr>
        <p:txBody>
          <a:bodyPr>
            <a:normAutofit/>
          </a:bodyPr>
          <a:lstStyle/>
          <a:p>
            <a:r>
              <a:rPr lang="en-US" dirty="0"/>
              <a:t>The distance in each dimension is determined by its velocity in that direction</a:t>
            </a:r>
          </a:p>
          <a:p>
            <a:endParaRPr lang="en-US" dirty="0"/>
          </a:p>
          <a:p>
            <a:r>
              <a:rPr lang="en-US" dirty="0"/>
              <a:t>Since we are ignoring wind resistance, the x velocity remains constant for the entire flight of the cannon ball</a:t>
            </a:r>
          </a:p>
          <a:p>
            <a:endParaRPr lang="en-US" dirty="0"/>
          </a:p>
          <a:p>
            <a:r>
              <a:rPr lang="en-US" dirty="0"/>
              <a:t>However, the y velocity changes over time due to the influence of gravity</a:t>
            </a:r>
          </a:p>
          <a:p>
            <a:endParaRPr lang="en-US" dirty="0"/>
          </a:p>
          <a:p>
            <a:r>
              <a:rPr lang="en-US" dirty="0"/>
              <a:t>The cannon ball will have a y velocity at the start of our time interval and another y velocity at the end of our time interval.   We’ll take an average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719" y="4720809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664823" y="6219409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BEB206-B731-F547-9880-B028F841C2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2719" y="1473040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645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264024"/>
            <a:ext cx="6473451" cy="5432611"/>
          </a:xfrm>
        </p:spPr>
        <p:txBody>
          <a:bodyPr>
            <a:normAutofit fontScale="92500"/>
          </a:bodyPr>
          <a:lstStyle/>
          <a:p>
            <a:r>
              <a:rPr lang="en-US" dirty="0"/>
              <a:t>This gives us the following algorithm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Input the simulation parameters: angle, velocity, height, interval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Calculate the initial position of the cannon ball: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Calculate the initial velocities of the cannon ball: </a:t>
            </a:r>
            <a:r>
              <a:rPr lang="en-US" dirty="0" err="1"/>
              <a:t>xvel</a:t>
            </a:r>
            <a:r>
              <a:rPr lang="en-US" dirty="0"/>
              <a:t>,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While the cannon ball is still flying: update the values of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and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Output the distance traveled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754282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570694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35387C-8DDC-5441-A0CF-B9E8015B4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2208" y="995083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455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Input the simulation parameters: angle, velocity, height, interval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Which Python construct can we use to get these values from the user of our Notebook?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4700494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570694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325CA9-722C-4548-987A-253EDE6BF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5200" y="1317811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4640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2"/>
            </a:pPr>
            <a:r>
              <a:rPr lang="en-US" dirty="0"/>
              <a:t>Calculate the initial position of the cannon ball: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r>
              <a:rPr lang="en-US" dirty="0"/>
              <a:t>Let’s create two Python variables </a:t>
            </a:r>
            <a:r>
              <a:rPr lang="en-US" dirty="0" err="1"/>
              <a:t>xpos</a:t>
            </a:r>
            <a:r>
              <a:rPr lang="en-US" dirty="0"/>
              <a:t> and </a:t>
            </a:r>
            <a:r>
              <a:rPr lang="en-US" dirty="0" err="1"/>
              <a:t>ypos</a:t>
            </a:r>
            <a:r>
              <a:rPr lang="en-US" dirty="0"/>
              <a:t> to hold the position of the cannon ball</a:t>
            </a:r>
          </a:p>
          <a:p>
            <a:endParaRPr lang="en-US" dirty="0"/>
          </a:p>
          <a:p>
            <a:r>
              <a:rPr lang="en-US" dirty="0"/>
              <a:t>We’re starting at the origin so </a:t>
            </a:r>
            <a:r>
              <a:rPr lang="en-US" dirty="0" err="1"/>
              <a:t>xpos</a:t>
            </a:r>
            <a:r>
              <a:rPr lang="en-US" dirty="0"/>
              <a:t> = 0</a:t>
            </a:r>
          </a:p>
          <a:p>
            <a:endParaRPr lang="en-US" dirty="0"/>
          </a:p>
          <a:p>
            <a:r>
              <a:rPr lang="en-US" dirty="0" err="1"/>
              <a:t>ypos</a:t>
            </a:r>
            <a:r>
              <a:rPr lang="en-US" dirty="0"/>
              <a:t> is the starting height of the cannon ball, which we received as input in step 1.)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859481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422776" y="6358081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056401-5EE7-3546-AD3B-A6EAE5E1D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366981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3"/>
            </a:pPr>
            <a:r>
              <a:rPr lang="en-US" dirty="0"/>
              <a:t>Calculate the initial velocities of the cannon ball: </a:t>
            </a:r>
            <a:r>
              <a:rPr lang="en-US" dirty="0" err="1"/>
              <a:t>xvel</a:t>
            </a:r>
            <a:r>
              <a:rPr lang="en-US" dirty="0"/>
              <a:t>,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r>
              <a:rPr lang="en-US" dirty="0"/>
              <a:t>To do this, we need to work with the angle</a:t>
            </a:r>
          </a:p>
          <a:p>
            <a:r>
              <a:rPr lang="en-US" dirty="0">
                <a:solidFill>
                  <a:srgbClr val="FF0000"/>
                </a:solidFill>
              </a:rPr>
              <a:t>Important note:  our input data won’t always match how Python works with data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theta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math.pi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angle / 180.0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velocity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math.cos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(theta)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velocity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math.sin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(theta)</a:t>
            </a:r>
            <a:endParaRPr lang="en-US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754282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570694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173E47-2C21-214A-A4BD-55C7BB9AE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261782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886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dirty="0"/>
              <a:t>While the cannon ball is still flying: update the values of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and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r>
              <a:rPr lang="en-US" dirty="0"/>
              <a:t>How do we ask Python to continually do something?</a:t>
            </a:r>
          </a:p>
          <a:p>
            <a:r>
              <a:rPr lang="en-US" dirty="0"/>
              <a:t>What is our stopping condition?</a:t>
            </a:r>
          </a:p>
          <a:p>
            <a:endParaRPr lang="en-US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We have velocity in m/s and a time step of 0.1 seconds</a:t>
            </a:r>
          </a:p>
          <a:p>
            <a:endParaRPr lang="en-US" dirty="0">
              <a:solidFill>
                <a:schemeClr val="tx1"/>
              </a:solidFill>
              <a:cs typeface="Courier New" panose="02070309020205020404" pitchFamily="49" charset="0"/>
            </a:endParaRPr>
          </a:p>
          <a:p>
            <a:r>
              <a:rPr lang="en-US" dirty="0">
                <a:solidFill>
                  <a:schemeClr val="tx1"/>
                </a:solidFill>
                <a:cs typeface="Courier New" panose="02070309020205020404" pitchFamily="49" charset="0"/>
              </a:rPr>
              <a:t>Multiplying the two will get us to meters traveled and a new position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754282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358156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D8AA04-EF31-4C45-BF39-93A9BFD719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452975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4429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425388"/>
            <a:ext cx="6282391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dirty="0"/>
              <a:t>While the cannon ball is still flying: update the values of </a:t>
            </a:r>
            <a:r>
              <a:rPr lang="en-US" dirty="0" err="1"/>
              <a:t>xpos</a:t>
            </a:r>
            <a:r>
              <a:rPr lang="en-US" dirty="0"/>
              <a:t>, </a:t>
            </a:r>
            <a:r>
              <a:rPr lang="en-US" dirty="0" err="1"/>
              <a:t>ypos</a:t>
            </a:r>
            <a:r>
              <a:rPr lang="en-US" dirty="0"/>
              <a:t>, and </a:t>
            </a:r>
            <a:r>
              <a:rPr lang="en-US" dirty="0" err="1"/>
              <a:t>yvel</a:t>
            </a:r>
            <a:r>
              <a:rPr lang="en-US" dirty="0"/>
              <a:t> 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&gt; 0: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time 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yvel1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 time * 9.8 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ypos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time *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yvel1)/2.0 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yvel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yvel1</a:t>
            </a: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CFA129-868D-634D-A62F-2BF6A47C7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156" y="4656417"/>
            <a:ext cx="4432300" cy="1498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A9FCF6-8AC7-8143-9448-0ABA6BBA0365}"/>
              </a:ext>
            </a:extLst>
          </p:cNvPr>
          <p:cNvSpPr txBox="1"/>
          <p:nvPr/>
        </p:nvSpPr>
        <p:spPr>
          <a:xfrm>
            <a:off x="7422776" y="6252882"/>
            <a:ext cx="40072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from </a:t>
            </a:r>
            <a:r>
              <a:rPr lang="en-US" sz="1600" dirty="0" err="1"/>
              <a:t>Zelle</a:t>
            </a:r>
            <a:r>
              <a:rPr lang="en-US" sz="1600" dirty="0"/>
              <a:t>. Figure 10-1, page 157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D8D614-B3FE-9140-A23F-954A8F063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156" y="1425388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68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741" y="1425388"/>
            <a:ext cx="7194177" cy="5271247"/>
          </a:xfrm>
        </p:spPr>
        <p:txBody>
          <a:bodyPr>
            <a:normAutofit/>
          </a:bodyPr>
          <a:lstStyle/>
          <a:p>
            <a:r>
              <a:rPr lang="en-US" dirty="0"/>
              <a:t>Let’s look at each of these in turn and try to implement in a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 startAt="4"/>
            </a:pPr>
            <a:r>
              <a:rPr lang="en-US" dirty="0"/>
              <a:t>How far did the cannon ball travel?</a:t>
            </a:r>
          </a:p>
          <a:p>
            <a:pPr marL="457200" indent="-457200">
              <a:buFont typeface="+mj-lt"/>
              <a:buAutoNum type="arabicPeriod" startAt="2"/>
            </a:pP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this is just a print statement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print("Distance traveled:", </a:t>
            </a:r>
            <a:r>
              <a:rPr lang="en-US" sz="1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"meters")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or we could do a little formatting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 ("Distance traveled: %0.1f meters." % (</a:t>
            </a:r>
            <a:r>
              <a:rPr lang="en-US" sz="18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xpos</a:t>
            </a:r>
            <a:r>
              <a:rPr lang="en-US" sz="18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2E9C9E-A158-D94D-B039-330800ABE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073781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88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EFA8-1CB1-6946-8BEB-B33E5B813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License and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4693E6-CE62-CE42-A686-57EC39829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5" y="1557338"/>
            <a:ext cx="10601325" cy="5041070"/>
          </a:xfrm>
        </p:spPr>
        <p:txBody>
          <a:bodyPr/>
          <a:lstStyle/>
          <a:p>
            <a:r>
              <a:rPr lang="en-US" dirty="0"/>
              <a:t>This work is licensed under a Creative Commons Attribution-</a:t>
            </a:r>
            <a:r>
              <a:rPr lang="en-US" dirty="0" err="1"/>
              <a:t>NonCommercial</a:t>
            </a:r>
            <a:r>
              <a:rPr lang="en-US" dirty="0"/>
              <a:t>-</a:t>
            </a:r>
            <a:r>
              <a:rPr lang="en-US" dirty="0" err="1"/>
              <a:t>ShareAlike</a:t>
            </a:r>
            <a:r>
              <a:rPr lang="en-US" dirty="0"/>
              <a:t> 4.0 International License</a:t>
            </a:r>
          </a:p>
          <a:p>
            <a:pPr lvl="1"/>
            <a:r>
              <a:rPr lang="en-US" dirty="0"/>
              <a:t>Fore more details: </a:t>
            </a:r>
            <a:r>
              <a:rPr lang="en-US" dirty="0">
                <a:hlinkClick r:id="rId2"/>
              </a:rPr>
              <a:t>https://creativecommons.org/licenses/by-nc-sa/4.0/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The author is indebted to the generosity of others who have provided example problems and datasets.  Where appropriate, external sources are cited both in the slides and in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endParaRPr lang="en-US" dirty="0"/>
          </a:p>
          <a:p>
            <a:r>
              <a:rPr lang="en-US" dirty="0"/>
              <a:t>My university offering of this course has an introductory Python course as a prerequisite </a:t>
            </a:r>
          </a:p>
          <a:p>
            <a:r>
              <a:rPr lang="en-US" dirty="0"/>
              <a:t>That course uses</a:t>
            </a:r>
          </a:p>
          <a:p>
            <a:pPr lvl="1"/>
            <a:r>
              <a:rPr lang="en-US" dirty="0"/>
              <a:t>Python Programming:  An Introduction to Computer Science 2010, 3rd Edition, John </a:t>
            </a:r>
            <a:r>
              <a:rPr lang="en-US" dirty="0" err="1"/>
              <a:t>Zelle</a:t>
            </a:r>
            <a:r>
              <a:rPr lang="en-US" dirty="0"/>
              <a:t>, Franklin, Beedle &amp; Associates Inc., ISBN 9781590282755 </a:t>
            </a:r>
          </a:p>
          <a:p>
            <a:r>
              <a:rPr lang="en-US" dirty="0"/>
              <a:t>At times, example problems from that text will be cited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3F2722-B462-A640-96D9-E60E65557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8315" y="325176"/>
            <a:ext cx="2527377" cy="80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4708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765" y="1617381"/>
            <a:ext cx="6282391" cy="4568266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How far will the cannon ball travel with inputs of</a:t>
            </a:r>
          </a:p>
          <a:p>
            <a:pPr lvl="1"/>
            <a:r>
              <a:rPr lang="en-US" dirty="0"/>
              <a:t>Angle: 40 degrees</a:t>
            </a:r>
          </a:p>
          <a:p>
            <a:pPr lvl="1"/>
            <a:r>
              <a:rPr lang="en-US" dirty="0"/>
              <a:t>Velocity: 25 m/s</a:t>
            </a:r>
          </a:p>
          <a:p>
            <a:pPr lvl="1"/>
            <a:r>
              <a:rPr lang="en-US" dirty="0"/>
              <a:t>Height: 2 meters</a:t>
            </a:r>
          </a:p>
          <a:p>
            <a:pPr lvl="1"/>
            <a:r>
              <a:rPr lang="en-US" dirty="0"/>
              <a:t>Interval: 0.1 seconds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Solution is in </a:t>
            </a:r>
            <a:r>
              <a:rPr lang="en-US" dirty="0" err="1">
                <a:solidFill>
                  <a:srgbClr val="FF0000"/>
                </a:solidFill>
              </a:rPr>
              <a:t>Jupyter</a:t>
            </a:r>
            <a:r>
              <a:rPr lang="en-US" dirty="0">
                <a:solidFill>
                  <a:srgbClr val="FF0000"/>
                </a:solidFill>
              </a:rPr>
              <a:t> Notebook 01_CannonBall.ipynb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041FCB-EEE1-A440-B0BB-FE926B823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2228176"/>
            <a:ext cx="41148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6959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106" y="1385047"/>
            <a:ext cx="10313894" cy="5230906"/>
          </a:xfrm>
        </p:spPr>
        <p:txBody>
          <a:bodyPr>
            <a:normAutofit/>
          </a:bodyPr>
          <a:lstStyle/>
          <a:p>
            <a:r>
              <a:rPr lang="en-US" dirty="0"/>
              <a:t>You’re program may not have worked perfectly the first time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 </a:t>
            </a:r>
            <a:r>
              <a:rPr lang="en-US" b="1" dirty="0"/>
              <a:t>software bug</a:t>
            </a:r>
            <a:r>
              <a:rPr lang="en-US" dirty="0"/>
              <a:t> is an error, flaw, failure or fault in a computer program or system that causes it to produce an incorrect or unexpected result, or to behave in unintended ways. The process of fixing bugs is termed ”debugging" </a:t>
            </a:r>
          </a:p>
          <a:p>
            <a:pPr lvl="1"/>
            <a:r>
              <a:rPr lang="en-US" dirty="0"/>
              <a:t>Wikipedia </a:t>
            </a:r>
            <a:r>
              <a:rPr lang="en-US" dirty="0">
                <a:hlinkClick r:id="rId2"/>
              </a:rPr>
              <a:t>https://en.wikipedia.org/wiki/Software_bug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Thomas Edison was the first to use the term </a:t>
            </a:r>
            <a:r>
              <a:rPr lang="en-US" i="1" dirty="0"/>
              <a:t>bug</a:t>
            </a:r>
            <a:r>
              <a:rPr lang="en-US" dirty="0"/>
              <a:t> in a technical sense. In the 1800’s, while working on the light bulb, he mentioned the invention had an “Awful lot of bugs still”</a:t>
            </a:r>
          </a:p>
          <a:p>
            <a:endParaRPr lang="en-US" dirty="0"/>
          </a:p>
          <a:p>
            <a:r>
              <a:rPr lang="en-US" dirty="0"/>
              <a:t>Years later, the term was applied to errors in software</a:t>
            </a:r>
          </a:p>
          <a:p>
            <a:endParaRPr lang="en-US" dirty="0"/>
          </a:p>
          <a:p>
            <a:r>
              <a:rPr lang="en-US" dirty="0"/>
              <a:t>There are 3 types of errors in computer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1068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425389"/>
            <a:ext cx="10340788" cy="51905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1.) Syntax Error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Programming languages have well-defined syntax </a:t>
            </a:r>
          </a:p>
          <a:p>
            <a:endParaRPr lang="en-US" dirty="0"/>
          </a:p>
          <a:p>
            <a:r>
              <a:rPr lang="en-US" dirty="0"/>
              <a:t>A syntax error occurs when we misuse the syntax via spelling or capitalization</a:t>
            </a:r>
          </a:p>
          <a:p>
            <a:endParaRPr lang="en-US" dirty="0"/>
          </a:p>
          <a:p>
            <a:r>
              <a:rPr lang="en-US" dirty="0"/>
              <a:t>Example in Python</a:t>
            </a:r>
          </a:p>
          <a:p>
            <a:pPr lvl="1"/>
            <a:r>
              <a:rPr lang="en-US" dirty="0"/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forrr</a:t>
            </a:r>
            <a:r>
              <a:rPr lang="en-US" dirty="0"/>
              <a:t> instead of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dirty="0"/>
              <a:t> in a loop</a:t>
            </a:r>
          </a:p>
          <a:p>
            <a:pPr lvl="1"/>
            <a:r>
              <a:rPr lang="en-US" dirty="0"/>
              <a:t>Using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myvariable</a:t>
            </a:r>
            <a:r>
              <a:rPr lang="en-US" dirty="0"/>
              <a:t> when then name is actually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myVariable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These are the easiest to find and fix</a:t>
            </a:r>
          </a:p>
          <a:p>
            <a:pPr lvl="1"/>
            <a:r>
              <a:rPr lang="en-US" dirty="0"/>
              <a:t>Tools (IDLE and </a:t>
            </a:r>
            <a:r>
              <a:rPr lang="en-US" dirty="0" err="1"/>
              <a:t>Jupyter</a:t>
            </a:r>
            <a:r>
              <a:rPr lang="en-US" dirty="0"/>
              <a:t>) often catch and highlight these for us</a:t>
            </a:r>
          </a:p>
          <a:p>
            <a:pPr lvl="1"/>
            <a:r>
              <a:rPr lang="en-US" dirty="0"/>
              <a:t>Your program won’t run until their all fixed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6105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2.) Run-Time Error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Certain combinations cause the program to crash</a:t>
            </a:r>
          </a:p>
          <a:p>
            <a:endParaRPr lang="en-US" dirty="0"/>
          </a:p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float(input(“Enter a value”))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float(input(“Enter a value”))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z = x / y</a:t>
            </a:r>
          </a:p>
          <a:p>
            <a:pPr lvl="1"/>
            <a:endParaRPr lang="en-US" dirty="0"/>
          </a:p>
          <a:p>
            <a:r>
              <a:rPr lang="en-US" dirty="0"/>
              <a:t>This will work fine, except when y is 0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67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bugs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3.) Logical Error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implement a formula/equation incorrectly</a:t>
            </a:r>
          </a:p>
          <a:p>
            <a:r>
              <a:rPr lang="en-US" dirty="0"/>
              <a:t>We get results and no error messages – but, our results our not correct</a:t>
            </a:r>
          </a:p>
          <a:p>
            <a:endParaRPr lang="en-US" dirty="0"/>
          </a:p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area_of_circle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math.pi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radius</a:t>
            </a:r>
          </a:p>
          <a:p>
            <a:pPr lvl="1"/>
            <a:endParaRPr lang="en-US" dirty="0"/>
          </a:p>
          <a:p>
            <a:r>
              <a:rPr lang="en-US" dirty="0"/>
              <a:t>These are the most difficult and time consuming to find and fix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018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Python's 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en-US" dirty="0"/>
              <a:t> statement helps us find bugs more quickly.</a:t>
            </a:r>
          </a:p>
          <a:p>
            <a:endParaRPr lang="en-US" dirty="0"/>
          </a:p>
          <a:p>
            <a:r>
              <a:rPr lang="en-US" dirty="0"/>
              <a:t>When you code, you often have implicit ideas in your head about how the program should operate and the values of variables at certain points.</a:t>
            </a:r>
          </a:p>
          <a:p>
            <a:endParaRPr lang="en-US" dirty="0"/>
          </a:p>
          <a:p>
            <a:r>
              <a:rPr lang="en-US" dirty="0"/>
              <a:t>Assertions are a way to check that the internal state of a program is as you expect</a:t>
            </a:r>
          </a:p>
          <a:p>
            <a:endParaRPr lang="en-US" dirty="0"/>
          </a:p>
          <a:p>
            <a:r>
              <a:rPr lang="en-US" dirty="0"/>
              <a:t>Assertions make your implicit assumptions explicit and are good for quickly catching false assumptions that were made while writing the code,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x == y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4553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80881"/>
            <a:ext cx="10340788" cy="4935071"/>
          </a:xfrm>
        </p:spPr>
        <p:txBody>
          <a:bodyPr>
            <a:normAutofit/>
          </a:bodyPr>
          <a:lstStyle/>
          <a:p>
            <a:r>
              <a:rPr lang="en-US" dirty="0"/>
              <a:t>Example in Python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x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y = 10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x == y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print(x)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Here, we’re asserting that we expect x to be equal to y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If it is, Python happily continues on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If it’s not, Python stops at this line and tells us the assertion is false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8798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546413"/>
            <a:ext cx="10340788" cy="506954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Types of assertions</a:t>
            </a:r>
          </a:p>
          <a:p>
            <a:endParaRPr lang="en-US" dirty="0"/>
          </a:p>
          <a:p>
            <a:pPr lvl="1"/>
            <a:r>
              <a:rPr lang="en-US" dirty="0"/>
              <a:t>Comparison of values, can use &gt;, &lt;, &gt;=, &lt;=, ==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x &gt; 10</a:t>
            </a: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cs typeface="Courier New" panose="02070309020205020404" pitchFamily="49" charset="0"/>
              </a:rPr>
              <a:t>Checking the type of data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we have a variable id and want to make sure it’s stored as an integer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type(id) is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we have a variable name and want to make sure it’s stored as a string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type(name) is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dirty="0">
                <a:cs typeface="Courier New" panose="02070309020205020404" pitchFamily="49" charset="0"/>
              </a:rPr>
              <a:t>Checking for known “can’t happen” situation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we’re creating a program in which all elements of the list must be unique</a:t>
            </a:r>
          </a:p>
          <a:p>
            <a:pPr marL="457200" lvl="1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new_value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not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myList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1817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BEA1D-2B21-3842-BC9B-A8801EDB6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Python’s Assert statement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16D596C-E4D4-2A42-A48B-10DBD48860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2124635"/>
            <a:ext cx="10340788" cy="2985247"/>
          </a:xfrm>
        </p:spPr>
        <p:txBody>
          <a:bodyPr>
            <a:normAutofit/>
          </a:bodyPr>
          <a:lstStyle/>
          <a:p>
            <a:r>
              <a:rPr lang="en-US" dirty="0"/>
              <a:t>Assert statements will not everything and will not completely remove bugs</a:t>
            </a:r>
          </a:p>
          <a:p>
            <a:pPr lvl="1"/>
            <a:r>
              <a:rPr lang="en-US" dirty="0">
                <a:cs typeface="Courier New" panose="02070309020205020404" pitchFamily="49" charset="0"/>
              </a:rPr>
              <a:t>In fact, they can be turned off in Python</a:t>
            </a:r>
          </a:p>
          <a:p>
            <a:pPr lvl="1"/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Yet, selectively using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assert </a:t>
            </a:r>
            <a:r>
              <a:rPr lang="en-US" dirty="0">
                <a:cs typeface="Courier New" panose="02070309020205020404" pitchFamily="49" charset="0"/>
              </a:rPr>
              <a:t>throughout your programs can save you a lot of debugging time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7112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721224"/>
            <a:ext cx="10429875" cy="4836739"/>
          </a:xfrm>
        </p:spPr>
        <p:txBody>
          <a:bodyPr/>
          <a:lstStyle/>
          <a:p>
            <a:r>
              <a:rPr lang="en-US" dirty="0"/>
              <a:t>In scientific computing we often deal with datasets having multiple values</a:t>
            </a:r>
          </a:p>
          <a:p>
            <a:endParaRPr lang="en-US" dirty="0"/>
          </a:p>
          <a:p>
            <a:r>
              <a:rPr lang="en-US" dirty="0"/>
              <a:t>Two ways to represent multi-valued data in Python are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Lists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Dictionaries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A list is created with square brackets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 = [5, 4, 3, 2, 1]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 = [5, 4, “yes”, 1.25, “no”] # lists can contain different types of data</a:t>
            </a:r>
          </a:p>
        </p:txBody>
      </p:sp>
    </p:spTree>
    <p:extLst>
      <p:ext uri="{BB962C8B-B14F-4D97-AF65-F5344CB8AC3E}">
        <p14:creationId xmlns:p14="http://schemas.microsoft.com/office/powerpoint/2010/main" val="856439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5D15D-01AF-E94B-B348-BBE94906B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 course?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DF7A7-2A90-1248-B150-589D3D57F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6105" y="1519518"/>
            <a:ext cx="10555941" cy="5096435"/>
          </a:xfrm>
        </p:spPr>
        <p:txBody>
          <a:bodyPr>
            <a:normAutofit/>
          </a:bodyPr>
          <a:lstStyle/>
          <a:p>
            <a:r>
              <a:rPr lang="en-US" dirty="0"/>
              <a:t>Computers are now ubiquitous in many domains and routinely used to help humans solve problems. </a:t>
            </a:r>
          </a:p>
          <a:p>
            <a:endParaRPr lang="en-US" dirty="0"/>
          </a:p>
          <a:p>
            <a:r>
              <a:rPr lang="en-US" dirty="0"/>
              <a:t>Scientific computing is the application of simulation, mathematical modeling, and numerical analysis in various scientific disciplines to gain additional insights and understanding of our natural world. </a:t>
            </a:r>
          </a:p>
          <a:p>
            <a:endParaRPr lang="en-US" dirty="0"/>
          </a:p>
          <a:p>
            <a:r>
              <a:rPr lang="en-US" dirty="0"/>
              <a:t>This course explores the field of scientific computing through the development of computer programs that model real-world problems in math, physics, and engineering. </a:t>
            </a:r>
          </a:p>
          <a:p>
            <a:endParaRPr lang="en-US" dirty="0"/>
          </a:p>
          <a:p>
            <a:r>
              <a:rPr lang="en-US" dirty="0"/>
              <a:t>This course helps you gain a theoretical understanding of when and how to apply scientific computing techniques while also gaining practical hands-on experience by applying these techniques to real-world problems.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7766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721224"/>
            <a:ext cx="10429875" cy="4836739"/>
          </a:xfrm>
        </p:spPr>
        <p:txBody>
          <a:bodyPr>
            <a:normAutofit/>
          </a:bodyPr>
          <a:lstStyle/>
          <a:p>
            <a:r>
              <a:rPr lang="en-US" dirty="0"/>
              <a:t>Recall that Python starts counting at zero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 = [5, 4, 3, 2, 1]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x[0] # the first value in our list, 5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x[-1] # short-hand way of asking for the last element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Loops can be helpful in iterating over all the values of a list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currentValue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in x: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currentValue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Don’t forget to indent the contents of the loop</a:t>
            </a:r>
          </a:p>
          <a:p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currentValue</a:t>
            </a:r>
            <a:r>
              <a:rPr lang="en-US" sz="1800" dirty="0">
                <a:cs typeface="Courier New" panose="02070309020205020404" pitchFamily="49" charset="0"/>
              </a:rPr>
              <a:t> is what we want to call our current position in the loop – you can name this variable whatever you like</a:t>
            </a:r>
          </a:p>
        </p:txBody>
      </p:sp>
    </p:spTree>
    <p:extLst>
      <p:ext uri="{BB962C8B-B14F-4D97-AF65-F5344CB8AC3E}">
        <p14:creationId xmlns:p14="http://schemas.microsoft.com/office/powerpoint/2010/main" val="11359090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398494"/>
            <a:ext cx="10429875" cy="5338482"/>
          </a:xfrm>
        </p:spPr>
        <p:txBody>
          <a:bodyPr>
            <a:normAutofit/>
          </a:bodyPr>
          <a:lstStyle/>
          <a:p>
            <a:r>
              <a:rPr lang="en-US" dirty="0"/>
              <a:t>A dictionary is a collection of key-value pairs and is created with curly brackets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x={'alice':1234, 'bob':'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someText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’} 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Dictionaries are very useful for data that comes in pairs, such as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Usernames/passwords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Addresses/zip codes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Person/social security number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Person/birth day</a:t>
            </a:r>
          </a:p>
          <a:p>
            <a:pPr lvl="1"/>
            <a:endParaRPr lang="en-US" sz="1600" dirty="0"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Things to note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The keys and values can be a mix of data types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Indexing with the key gets you the value, x[‘</a:t>
            </a:r>
            <a:r>
              <a:rPr lang="en-US" sz="1600" dirty="0" err="1">
                <a:cs typeface="Courier New" panose="02070309020205020404" pitchFamily="49" charset="0"/>
              </a:rPr>
              <a:t>alice</a:t>
            </a:r>
            <a:r>
              <a:rPr lang="en-US" sz="1600" dirty="0">
                <a:cs typeface="Courier New" panose="02070309020205020404" pitchFamily="49" charset="0"/>
              </a:rPr>
              <a:t>’] will return 1234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Dictionaries can be extended at any time, just define a new key/value, such as x[‘</a:t>
            </a:r>
            <a:r>
              <a:rPr lang="en-US" sz="1600" dirty="0" err="1">
                <a:cs typeface="Courier New" panose="02070309020205020404" pitchFamily="49" charset="0"/>
              </a:rPr>
              <a:t>susan</a:t>
            </a:r>
            <a:r>
              <a:rPr lang="en-US" sz="1600" dirty="0">
                <a:cs typeface="Courier New" panose="02070309020205020404" pitchFamily="49" charset="0"/>
              </a:rPr>
              <a:t>’]=456</a:t>
            </a:r>
          </a:p>
          <a:p>
            <a:pPr lvl="1"/>
            <a:r>
              <a:rPr lang="en-US" sz="1600" dirty="0">
                <a:cs typeface="Courier New" panose="02070309020205020404" pitchFamily="49" charset="0"/>
              </a:rPr>
              <a:t>You can create an empty dictionary and fill in its values later, x = {}</a:t>
            </a:r>
          </a:p>
        </p:txBody>
      </p:sp>
    </p:spTree>
    <p:extLst>
      <p:ext uri="{BB962C8B-B14F-4D97-AF65-F5344CB8AC3E}">
        <p14:creationId xmlns:p14="http://schemas.microsoft.com/office/powerpoint/2010/main" val="703409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Data Collections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5" y="1398494"/>
            <a:ext cx="10429875" cy="53384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x={'alice':1234, 'bob':'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someText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’} </a:t>
            </a:r>
          </a:p>
          <a:p>
            <a:pPr marL="0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cs typeface="Courier New" panose="02070309020205020404" pitchFamily="49" charset="0"/>
              </a:rPr>
              <a:t>Accessing what’s inside a dictionary</a:t>
            </a:r>
          </a:p>
          <a:p>
            <a:endParaRPr lang="en-US" sz="1800" dirty="0">
              <a:cs typeface="Courier New" panose="02070309020205020404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cs typeface="Courier New" panose="02070309020205020404" pitchFamily="49" charset="0"/>
              </a:rPr>
              <a:t>Getting just the keys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key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x.keys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endParaRPr lang="en-US" sz="1800" dirty="0">
              <a:cs typeface="Courier New" panose="02070309020205020404" pitchFamily="49" charset="0"/>
            </a:endParaRPr>
          </a:p>
          <a:p>
            <a:pPr marL="342900" indent="-342900">
              <a:buAutoNum type="arabicPeriod" startAt="2"/>
            </a:pPr>
            <a:r>
              <a:rPr lang="en-US" sz="1800" dirty="0">
                <a:cs typeface="Courier New" panose="02070309020205020404" pitchFamily="49" charset="0"/>
              </a:rPr>
              <a:t>Getting just the values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value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x.values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  <a:p>
            <a:pPr marL="0" indent="0">
              <a:buNone/>
            </a:pPr>
            <a:endParaRPr lang="en-US" sz="1800" dirty="0">
              <a:cs typeface="Courier New" panose="02070309020205020404" pitchFamily="49" charset="0"/>
            </a:endParaRPr>
          </a:p>
          <a:p>
            <a:pPr marL="342900" indent="-342900">
              <a:buAutoNum type="arabicPeriod" startAt="3"/>
            </a:pPr>
            <a:r>
              <a:rPr lang="en-US" sz="1800" dirty="0">
                <a:cs typeface="Courier New" panose="02070309020205020404" pitchFamily="49" charset="0"/>
              </a:rPr>
              <a:t>Getting both keys and values</a:t>
            </a:r>
          </a:p>
          <a:p>
            <a:pPr marL="0" indent="0">
              <a:buNone/>
            </a:pP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for key, value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x.items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():</a:t>
            </a:r>
          </a:p>
        </p:txBody>
      </p:sp>
    </p:spTree>
    <p:extLst>
      <p:ext uri="{BB962C8B-B14F-4D97-AF65-F5344CB8AC3E}">
        <p14:creationId xmlns:p14="http://schemas.microsoft.com/office/powerpoint/2010/main" val="9936527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00200"/>
            <a:ext cx="10340788" cy="4957763"/>
          </a:xfrm>
        </p:spPr>
        <p:txBody>
          <a:bodyPr/>
          <a:lstStyle/>
          <a:p>
            <a:r>
              <a:rPr lang="en-US" dirty="0"/>
              <a:t>Let’s practice and review Python data collections through a real problem</a:t>
            </a:r>
          </a:p>
          <a:p>
            <a:endParaRPr lang="en-US" dirty="0"/>
          </a:p>
          <a:p>
            <a:r>
              <a:rPr lang="en-US" dirty="0"/>
              <a:t>Peter </a:t>
            </a:r>
            <a:r>
              <a:rPr lang="en-US" dirty="0" err="1"/>
              <a:t>Norvig</a:t>
            </a:r>
            <a:r>
              <a:rPr lang="en-US" dirty="0"/>
              <a:t>, an AI researcher, has created a large text file for public analysis</a:t>
            </a:r>
          </a:p>
          <a:p>
            <a:pPr lvl="1"/>
            <a:r>
              <a:rPr lang="en-US" dirty="0">
                <a:hlinkClick r:id="rId2"/>
              </a:rPr>
              <a:t>https://norvig.com/big.txt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r>
              <a:rPr lang="en-US" dirty="0"/>
              <a:t>We’re going to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Download this file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Upload it to </a:t>
            </a:r>
            <a:r>
              <a:rPr lang="en-US" dirty="0" err="1"/>
              <a:t>Jupyter</a:t>
            </a:r>
            <a:r>
              <a:rPr lang="en-US" dirty="0"/>
              <a:t> Hub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 a notebook that reads the file and counts how many times each word appears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r>
              <a:rPr lang="en-US" dirty="0"/>
              <a:t>First, a quick review of file reading in Python…</a:t>
            </a:r>
          </a:p>
        </p:txBody>
      </p:sp>
    </p:spTree>
    <p:extLst>
      <p:ext uri="{BB962C8B-B14F-4D97-AF65-F5344CB8AC3E}">
        <p14:creationId xmlns:p14="http://schemas.microsoft.com/office/powerpoint/2010/main" val="23906518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600200"/>
            <a:ext cx="10340788" cy="4957763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open</a:t>
            </a:r>
            <a:r>
              <a:rPr lang="en-US" dirty="0"/>
              <a:t> command opens a text file 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infile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open("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big.txt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", "r")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We use “r” when reading and “w” when writing</a:t>
            </a:r>
          </a:p>
          <a:p>
            <a:endParaRPr lang="en-US" dirty="0"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We can then pass this variable to a loop to iterate over all the lines in the file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line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infile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5383827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1E3F1-80CB-5B47-A0F1-18B8741C7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2D71E-2091-D34C-A827-90B27620D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2" y="1358153"/>
            <a:ext cx="10340788" cy="53115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Some things that will be helpful here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convert all letters to lower case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this way "the" matches "The"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line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line.lower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replace each punctuation character with a space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# this way “the.” matches “the” matches “the!”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 '!"#$%&amp;()*+,-./:;&lt;=&gt;?@[\\]ˆ_‘{|}˜’: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line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line.replace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' ‘)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cs typeface="Courier New" panose="02070309020205020404" pitchFamily="49" charset="0"/>
              </a:rPr>
              <a:t>We want to implement the algorithm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Courier New" panose="02070309020205020404" pitchFamily="49" charset="0"/>
              </a:rPr>
              <a:t>Create an empty dictionary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Courier New" panose="02070309020205020404" pitchFamily="49" charset="0"/>
              </a:rPr>
              <a:t>Get the next word in the file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cs typeface="Courier New" panose="02070309020205020404" pitchFamily="49" charset="0"/>
              </a:rPr>
              <a:t>If we have not seen this word then the key is the word and the value is 1</a:t>
            </a:r>
          </a:p>
          <a:p>
            <a:pPr marL="914400" lvl="1" indent="-457200">
              <a:buFont typeface="+mj-lt"/>
              <a:buAutoNum type="alphaLcPeriod"/>
            </a:pPr>
            <a:r>
              <a:rPr lang="en-US" dirty="0">
                <a:cs typeface="Courier New" panose="02070309020205020404" pitchFamily="49" charset="0"/>
              </a:rPr>
              <a:t>If we have seen this word then update the value to be value+1</a:t>
            </a:r>
          </a:p>
        </p:txBody>
      </p:sp>
    </p:spTree>
    <p:extLst>
      <p:ext uri="{BB962C8B-B14F-4D97-AF65-F5344CB8AC3E}">
        <p14:creationId xmlns:p14="http://schemas.microsoft.com/office/powerpoint/2010/main" val="6868678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1E3F1-80CB-5B47-A0F1-18B8741C7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2D71E-2091-D34C-A827-90B27620D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9211" y="1411940"/>
            <a:ext cx="10529047" cy="529814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is the most frequent word?</a:t>
            </a:r>
          </a:p>
          <a:p>
            <a:r>
              <a:rPr lang="en-US" dirty="0"/>
              <a:t>What is the least frequent word?		</a:t>
            </a:r>
            <a:r>
              <a:rPr lang="en-US" dirty="0">
                <a:solidFill>
                  <a:srgbClr val="FF0000"/>
                </a:solidFill>
              </a:rPr>
              <a:t>Solution is in 02_WordFrequency.ipynb</a:t>
            </a:r>
          </a:p>
          <a:p>
            <a:endParaRPr lang="en-US" dirty="0"/>
          </a:p>
          <a:p>
            <a:r>
              <a:rPr lang="en-US" dirty="0"/>
              <a:t>One caveat here, dictionaries are not sorted in any way</a:t>
            </a:r>
          </a:p>
          <a:p>
            <a:pPr lvl="1"/>
            <a:r>
              <a:rPr lang="en-US" dirty="0"/>
              <a:t>Python does have a sort function, but it’ll sort the keys not the values</a:t>
            </a:r>
          </a:p>
          <a:p>
            <a:pPr lvl="1"/>
            <a:r>
              <a:rPr lang="en-US" dirty="0"/>
              <a:t>That won’t work here as it’ll just put the words in alphabetical order</a:t>
            </a:r>
          </a:p>
          <a:p>
            <a:pPr lvl="1"/>
            <a:endParaRPr lang="en-US" dirty="0"/>
          </a:p>
          <a:p>
            <a:r>
              <a:rPr lang="en-US" dirty="0"/>
              <a:t>We need to reverse the order – keys become values and values become keys and then sort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for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frequency.items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()) # loops over the keys/values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sorted() # Python sorting function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We can combine this into one Python statement </a:t>
            </a:r>
          </a:p>
          <a:p>
            <a:pPr marL="0" indent="0">
              <a:buNone/>
            </a:pP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sorted_d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sorted((value, key) for (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key,value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) in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frequency.items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59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A44EF-53B7-EC47-85B6-3759B4D8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08B4E-71DA-E547-A1A0-7E83EF528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553" y="1519518"/>
            <a:ext cx="10300447" cy="5082987"/>
          </a:xfrm>
        </p:spPr>
        <p:txBody>
          <a:bodyPr>
            <a:normAutofit/>
          </a:bodyPr>
          <a:lstStyle/>
          <a:p>
            <a:r>
              <a:rPr lang="en-US" dirty="0"/>
              <a:t>By the end of the course, it’s my goal to help students</a:t>
            </a:r>
          </a:p>
          <a:p>
            <a:endParaRPr lang="en-US" dirty="0"/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Gain practical hands-on experience with scientific computing tools and software libraries through the analysis of real-world science and engineering problems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Gain a basic understanding of computational complexity and use it to describe which problems can, and cannot, be solved computationally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Understand algorithm design and demonstrate how a well written program can minimize the computational resources needed 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Implement mathematical techniques in a computer program to explore real-world science problems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dirty="0"/>
              <a:t>Compare and contrast scientific computing techniques to discuss their strengths and limitations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308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6" y="1519517"/>
            <a:ext cx="4889686" cy="5038445"/>
          </a:xfrm>
        </p:spPr>
        <p:txBody>
          <a:bodyPr/>
          <a:lstStyle/>
          <a:p>
            <a:r>
              <a:rPr lang="en-US" dirty="0"/>
              <a:t>In CST-171 we used Python’s Integrated Development Environment (IDLE)</a:t>
            </a:r>
          </a:p>
          <a:p>
            <a:endParaRPr lang="en-US" dirty="0"/>
          </a:p>
          <a:p>
            <a:r>
              <a:rPr lang="en-US" dirty="0"/>
              <a:t>It’s possible to do scientific computing here, but…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We’re going to use several external libraries – ensuring that everyone has the proper installation and versions can be difficult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often deal with large datasets that are difficult to move – it’s easier to move the coding to the data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E8DF9A-68E8-8C46-8B69-1927266038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2408" y="1004328"/>
            <a:ext cx="5051122" cy="55536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2EA0DDE-3762-EB48-8F62-9A3E72CD4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6223" y="1710522"/>
            <a:ext cx="4652682" cy="514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620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6" y="1519517"/>
            <a:ext cx="6207498" cy="5038445"/>
          </a:xfrm>
        </p:spPr>
        <p:txBody>
          <a:bodyPr>
            <a:normAutofit/>
          </a:bodyPr>
          <a:lstStyle/>
          <a:p>
            <a:r>
              <a:rPr lang="en-US" dirty="0"/>
              <a:t>We’re going to use a cloud-based computing environment for this course</a:t>
            </a:r>
          </a:p>
          <a:p>
            <a:endParaRPr lang="en-US" dirty="0"/>
          </a:p>
          <a:p>
            <a:r>
              <a:rPr lang="en-US" b="1" dirty="0"/>
              <a:t>Cloud</a:t>
            </a:r>
            <a:r>
              <a:rPr lang="en-US" dirty="0"/>
              <a:t>-</a:t>
            </a:r>
            <a:r>
              <a:rPr lang="en-US" b="1" dirty="0"/>
              <a:t>based</a:t>
            </a:r>
            <a:r>
              <a:rPr lang="en-US" dirty="0"/>
              <a:t> is a term that refers to applications, services or resources made available to users on demand over the Internet from a </a:t>
            </a:r>
            <a:r>
              <a:rPr lang="en-US" b="1" dirty="0"/>
              <a:t>shared server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Specifically, we’ve been given access to the National Science Foundation’s </a:t>
            </a:r>
            <a:r>
              <a:rPr lang="en-US" dirty="0" err="1"/>
              <a:t>JetStream</a:t>
            </a:r>
            <a:r>
              <a:rPr lang="en-US" dirty="0"/>
              <a:t> cloud</a:t>
            </a:r>
          </a:p>
          <a:p>
            <a:endParaRPr lang="en-US" dirty="0"/>
          </a:p>
          <a:p>
            <a:r>
              <a:rPr lang="en-US" dirty="0" err="1"/>
              <a:t>JetStream</a:t>
            </a:r>
            <a:r>
              <a:rPr lang="en-US" dirty="0"/>
              <a:t> is a national cloud computing infrastructure for science and engineering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AAE58-014E-7347-9B64-272000FF9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520" y="1519517"/>
            <a:ext cx="3351679" cy="21155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C3A4B4-4035-B140-A91F-9FDC5D4FEC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7907" y="4178673"/>
            <a:ext cx="4072093" cy="212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54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126" y="1411941"/>
            <a:ext cx="5575486" cy="5311588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JetStream</a:t>
            </a:r>
            <a:r>
              <a:rPr lang="en-US" dirty="0"/>
              <a:t> is the shared server</a:t>
            </a:r>
          </a:p>
          <a:p>
            <a:endParaRPr lang="en-US" dirty="0"/>
          </a:p>
          <a:p>
            <a:r>
              <a:rPr lang="en-US" dirty="0"/>
              <a:t>The shared application we’ll be using is </a:t>
            </a:r>
            <a:r>
              <a:rPr lang="en-US" dirty="0" err="1"/>
              <a:t>Jupyter</a:t>
            </a:r>
            <a:r>
              <a:rPr lang="en-US" dirty="0"/>
              <a:t> Hub</a:t>
            </a:r>
          </a:p>
          <a:p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Hub is the next iteration of </a:t>
            </a:r>
            <a:r>
              <a:rPr lang="en-US" dirty="0" err="1"/>
              <a:t>iPython</a:t>
            </a:r>
            <a:endParaRPr lang="en-US" dirty="0"/>
          </a:p>
          <a:p>
            <a:pPr lvl="1"/>
            <a:r>
              <a:rPr lang="en-US" dirty="0"/>
              <a:t>A web-based shared programming environment</a:t>
            </a:r>
          </a:p>
          <a:p>
            <a:pPr lvl="1"/>
            <a:endParaRPr lang="en-US" dirty="0"/>
          </a:p>
          <a:p>
            <a:r>
              <a:rPr lang="en-US" dirty="0"/>
              <a:t>We’ll be creating </a:t>
            </a:r>
            <a:r>
              <a:rPr lang="en-US" dirty="0" err="1"/>
              <a:t>Jupyter</a:t>
            </a:r>
            <a:r>
              <a:rPr lang="en-US" dirty="0"/>
              <a:t> Notebooks, which are a collection of code, comments, and documentation</a:t>
            </a:r>
          </a:p>
          <a:p>
            <a:endParaRPr lang="en-US" dirty="0"/>
          </a:p>
          <a:p>
            <a:r>
              <a:rPr lang="en-US" dirty="0" err="1"/>
              <a:t>Jupyter</a:t>
            </a:r>
            <a:r>
              <a:rPr lang="en-US" dirty="0"/>
              <a:t> Hub is the application that allow us to create/share/reuse </a:t>
            </a:r>
            <a:r>
              <a:rPr lang="en-US" dirty="0" err="1"/>
              <a:t>Jupyter</a:t>
            </a:r>
            <a:r>
              <a:rPr lang="en-US" dirty="0"/>
              <a:t> Notebooks – think Google Docs (Hub) and shared documents (Notebook)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4DCE0-3308-CF4B-ADA5-C15D19D6C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6410" y="2084291"/>
            <a:ext cx="5874908" cy="41551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2A87A8-F02F-0341-9426-D848A160ED40}"/>
              </a:ext>
            </a:extLst>
          </p:cNvPr>
          <p:cNvSpPr txBox="1"/>
          <p:nvPr/>
        </p:nvSpPr>
        <p:spPr>
          <a:xfrm>
            <a:off x="6521824" y="6306667"/>
            <a:ext cx="4491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credit: http://</a:t>
            </a:r>
            <a:r>
              <a:rPr lang="en-US" sz="1600" dirty="0" err="1"/>
              <a:t>jupyter.org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852115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and 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0808" y="2170351"/>
            <a:ext cx="5236284" cy="3853930"/>
          </a:xfrm>
        </p:spPr>
        <p:txBody>
          <a:bodyPr>
            <a:normAutofit/>
          </a:bodyPr>
          <a:lstStyle/>
          <a:p>
            <a:r>
              <a:rPr lang="en-US" dirty="0"/>
              <a:t>Let’s test our </a:t>
            </a:r>
            <a:r>
              <a:rPr lang="en-US" dirty="0" err="1"/>
              <a:t>Jupyter</a:t>
            </a:r>
            <a:r>
              <a:rPr lang="en-US" dirty="0"/>
              <a:t> Hub logins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https://js-16-130.jetstream-cloud.org/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Overview of </a:t>
            </a:r>
            <a:r>
              <a:rPr lang="en-US" dirty="0" err="1"/>
              <a:t>Jupyter</a:t>
            </a:r>
            <a:r>
              <a:rPr lang="en-US" dirty="0"/>
              <a:t> Hub</a:t>
            </a:r>
          </a:p>
          <a:p>
            <a:pPr lvl="1"/>
            <a:r>
              <a:rPr lang="en-US" dirty="0"/>
              <a:t>Creating a new notebook</a:t>
            </a:r>
          </a:p>
          <a:p>
            <a:pPr lvl="1"/>
            <a:r>
              <a:rPr lang="en-US" dirty="0"/>
              <a:t>Uploading/Downloading</a:t>
            </a:r>
          </a:p>
          <a:p>
            <a:pPr lvl="1"/>
            <a:r>
              <a:rPr lang="en-US" dirty="0"/>
              <a:t>Cells – creating, executing, moving</a:t>
            </a:r>
          </a:p>
          <a:p>
            <a:pPr lvl="1"/>
            <a:r>
              <a:rPr lang="en-US" dirty="0"/>
              <a:t>Markdown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4DCE0-3308-CF4B-ADA5-C15D19D6C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410" y="2084291"/>
            <a:ext cx="5874908" cy="41551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2A87A8-F02F-0341-9426-D848A160ED40}"/>
              </a:ext>
            </a:extLst>
          </p:cNvPr>
          <p:cNvSpPr txBox="1"/>
          <p:nvPr/>
        </p:nvSpPr>
        <p:spPr>
          <a:xfrm>
            <a:off x="6521824" y="6306667"/>
            <a:ext cx="44913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 credit: http://</a:t>
            </a:r>
            <a:r>
              <a:rPr lang="en-US" sz="1600" dirty="0" err="1"/>
              <a:t>jupyter.org</a:t>
            </a:r>
            <a:r>
              <a:rPr lang="en-US" sz="1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24938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79A3-78B8-BB4A-9869-CE3EBC338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0DB8-AFC3-484F-9AAC-D38291EEB0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358154"/>
            <a:ext cx="10287000" cy="5199810"/>
          </a:xfrm>
        </p:spPr>
        <p:txBody>
          <a:bodyPr>
            <a:normAutofit/>
          </a:bodyPr>
          <a:lstStyle/>
          <a:p>
            <a:r>
              <a:rPr lang="en-US" dirty="0"/>
              <a:t>Let’s dive right in and review our Python by solving a physics problem</a:t>
            </a:r>
          </a:p>
          <a:p>
            <a:endParaRPr lang="en-US" dirty="0"/>
          </a:p>
          <a:p>
            <a:r>
              <a:rPr lang="en-US" dirty="0"/>
              <a:t>This example is from </a:t>
            </a:r>
            <a:r>
              <a:rPr lang="en-US" dirty="0" err="1"/>
              <a:t>Zelle</a:t>
            </a:r>
            <a:r>
              <a:rPr lang="en-US" dirty="0"/>
              <a:t>, Chapter 10, page 156</a:t>
            </a:r>
          </a:p>
          <a:p>
            <a:endParaRPr lang="en-US" dirty="0"/>
          </a:p>
          <a:p>
            <a:r>
              <a:rPr lang="en-US" dirty="0"/>
              <a:t>Suppose we want to write a program that simulates the flight of a cannonball (could be any projectile such as a baseball).  We want to find out how far the cannonball will travel when fired at various launch angles and initial velocities. </a:t>
            </a:r>
          </a:p>
          <a:p>
            <a:endParaRPr lang="en-US" dirty="0"/>
          </a:p>
          <a:p>
            <a:r>
              <a:rPr lang="en-US" dirty="0"/>
              <a:t>The input to the program will be the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launch angle (in degrees)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initial velocity (in meters per second)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and the initial height (in meters)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32730-1586-A94E-ACA5-7FA79B4CB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0217" y="3931165"/>
            <a:ext cx="4215653" cy="281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20608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{62BAF183-D8CB-C24B-BE92-51794D693B15}tf10001071</Template>
  <TotalTime>206</TotalTime>
  <Words>2584</Words>
  <Application>Microsoft Macintosh PowerPoint</Application>
  <PresentationFormat>Widescreen</PresentationFormat>
  <Paragraphs>398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Courier New</vt:lpstr>
      <vt:lpstr>Gill Sans MT</vt:lpstr>
      <vt:lpstr>Impact</vt:lpstr>
      <vt:lpstr>Badge</vt:lpstr>
      <vt:lpstr>CST-411</vt:lpstr>
      <vt:lpstr>License and References</vt:lpstr>
      <vt:lpstr>What is this course?</vt:lpstr>
      <vt:lpstr>Course Objectives</vt:lpstr>
      <vt:lpstr>Jupyter Notebooks and hub</vt:lpstr>
      <vt:lpstr>Jupyter Notebooks and hub</vt:lpstr>
      <vt:lpstr>Jupyter Notebooks and hub</vt:lpstr>
      <vt:lpstr>Jupyter Notebooks and hub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Example problem</vt:lpstr>
      <vt:lpstr>Software bugs</vt:lpstr>
      <vt:lpstr>Software bugs</vt:lpstr>
      <vt:lpstr>Software bugs</vt:lpstr>
      <vt:lpstr>Software bugs</vt:lpstr>
      <vt:lpstr>Python’s Assert statement</vt:lpstr>
      <vt:lpstr>Python’s Assert statement</vt:lpstr>
      <vt:lpstr>Python’s Assert statement</vt:lpstr>
      <vt:lpstr>Python’s Assert statement</vt:lpstr>
      <vt:lpstr>Python Data Collections</vt:lpstr>
      <vt:lpstr>Python Data Collections</vt:lpstr>
      <vt:lpstr>Python Data Collections</vt:lpstr>
      <vt:lpstr>Python Data Collections</vt:lpstr>
      <vt:lpstr>Word frequency </vt:lpstr>
      <vt:lpstr>Word frequency </vt:lpstr>
      <vt:lpstr>Word frequency</vt:lpstr>
      <vt:lpstr>Word frequency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CST-411</dc:title>
  <dc:creator>Narock, Thomas</dc:creator>
  <cp:lastModifiedBy>Narock, Thomas</cp:lastModifiedBy>
  <cp:revision>44</cp:revision>
  <dcterms:created xsi:type="dcterms:W3CDTF">2018-08-17T13:32:19Z</dcterms:created>
  <dcterms:modified xsi:type="dcterms:W3CDTF">2018-08-27T12:04:12Z</dcterms:modified>
</cp:coreProperties>
</file>

<file path=docProps/thumbnail.jpeg>
</file>